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9" r:id="rId1"/>
    <p:sldMasterId id="2147483794" r:id="rId2"/>
  </p:sldMasterIdLst>
  <p:notesMasterIdLst>
    <p:notesMasterId r:id="rId21"/>
  </p:notesMasterIdLst>
  <p:handoutMasterIdLst>
    <p:handoutMasterId r:id="rId22"/>
  </p:handoutMasterIdLst>
  <p:sldIdLst>
    <p:sldId id="296" r:id="rId3"/>
    <p:sldId id="431" r:id="rId4"/>
    <p:sldId id="420" r:id="rId5"/>
    <p:sldId id="421" r:id="rId6"/>
    <p:sldId id="422" r:id="rId7"/>
    <p:sldId id="433" r:id="rId8"/>
    <p:sldId id="423" r:id="rId9"/>
    <p:sldId id="424" r:id="rId10"/>
    <p:sldId id="407" r:id="rId11"/>
    <p:sldId id="427" r:id="rId12"/>
    <p:sldId id="428" r:id="rId13"/>
    <p:sldId id="432" r:id="rId14"/>
    <p:sldId id="429" r:id="rId15"/>
    <p:sldId id="430" r:id="rId16"/>
    <p:sldId id="414" r:id="rId17"/>
    <p:sldId id="418" r:id="rId18"/>
    <p:sldId id="380" r:id="rId19"/>
    <p:sldId id="316" r:id="rId2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30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D7500"/>
    <a:srgbClr val="78B929"/>
    <a:srgbClr val="4E0E8C"/>
    <a:srgbClr val="FF40FF"/>
    <a:srgbClr val="C1C1C1"/>
    <a:srgbClr val="FF2F92"/>
    <a:srgbClr val="D6D6D6"/>
    <a:srgbClr val="EBEBEB"/>
    <a:srgbClr val="FFFFFF"/>
    <a:srgbClr val="31A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4"/>
    <p:restoredTop sz="91101" autoAdjust="0"/>
  </p:normalViewPr>
  <p:slideViewPr>
    <p:cSldViewPr snapToObjects="1">
      <p:cViewPr varScale="1">
        <p:scale>
          <a:sx n="133" d="100"/>
          <a:sy n="133" d="100"/>
        </p:scale>
        <p:origin x="1064" y="184"/>
      </p:cViewPr>
      <p:guideLst>
        <p:guide/>
        <p:guide orient="horz" pos="1620"/>
        <p:guide pos="30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2DA61-EDEE-5A44-911F-6B9DFB2FA047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CA17D301-B730-A94A-B3EA-9C31FB2B0F1D}">
      <dgm:prSet phldrT="[Text]"/>
      <dgm:spPr>
        <a:solidFill>
          <a:schemeClr val="tx1">
            <a:alpha val="35000"/>
          </a:schemeClr>
        </a:solidFill>
        <a:ln>
          <a:solidFill>
            <a:schemeClr val="bg1">
              <a:alpha val="35000"/>
            </a:schemeClr>
          </a:solidFill>
        </a:ln>
      </dgm:spPr>
      <dgm:t>
        <a:bodyPr/>
        <a:lstStyle/>
        <a:p>
          <a:endParaRPr lang="en-US" b="0" i="0" dirty="0">
            <a:solidFill>
              <a:schemeClr val="bg1"/>
            </a:solidFill>
            <a:latin typeface="Helvetica Neue Medium" panose="02000503000000020004" pitchFamily="2" charset="0"/>
            <a:ea typeface="Helvetica Neue Medium" panose="02000503000000020004" pitchFamily="2" charset="0"/>
            <a:cs typeface="Helvetica Neue Medium" panose="02000503000000020004" pitchFamily="2" charset="0"/>
          </a:endParaRPr>
        </a:p>
        <a:p>
          <a:r>
            <a:rPr lang="en-US" b="0" i="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rPr>
            <a:t>Maintain a consistent brand</a:t>
          </a:r>
        </a:p>
      </dgm:t>
    </dgm:pt>
    <dgm:pt modelId="{AAEABB5C-2DF2-FE47-859A-F2F520652FC4}" type="parTrans" cxnId="{B3260EAB-6068-0149-80B2-5C5E8A772689}">
      <dgm:prSet/>
      <dgm:spPr/>
      <dgm:t>
        <a:bodyPr/>
        <a:lstStyle/>
        <a:p>
          <a:endParaRPr lang="en-US"/>
        </a:p>
      </dgm:t>
    </dgm:pt>
    <dgm:pt modelId="{46E29C64-E352-0645-ACE5-C7F2211840CE}" type="sibTrans" cxnId="{B3260EAB-6068-0149-80B2-5C5E8A772689}">
      <dgm:prSet/>
      <dgm:spPr/>
      <dgm:t>
        <a:bodyPr/>
        <a:lstStyle/>
        <a:p>
          <a:endParaRPr lang="en-US"/>
        </a:p>
      </dgm:t>
    </dgm:pt>
    <dgm:pt modelId="{C71C0CF1-EA0D-974D-9507-31269D4AF692}">
      <dgm:prSet phldrT="[Text]" custT="1"/>
      <dgm:spPr>
        <a:solidFill>
          <a:prstClr val="black">
            <a:alpha val="35000"/>
          </a:prstClr>
        </a:solidFill>
        <a:ln>
          <a:solidFill>
            <a:prstClr val="white">
              <a:alpha val="35000"/>
            </a:prstClr>
          </a:solidFill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rPr>
            <a:t>Collaborate</a:t>
          </a:r>
        </a:p>
      </dgm:t>
    </dgm:pt>
    <dgm:pt modelId="{2FCADC46-D360-C045-A003-753283D9B817}" type="parTrans" cxnId="{C313DFE5-16C7-7A48-A319-55F5B9B7E237}">
      <dgm:prSet/>
      <dgm:spPr/>
      <dgm:t>
        <a:bodyPr/>
        <a:lstStyle/>
        <a:p>
          <a:endParaRPr lang="en-US"/>
        </a:p>
      </dgm:t>
    </dgm:pt>
    <dgm:pt modelId="{26C3D4EF-7346-0740-8D3E-358C4C2B8441}" type="sibTrans" cxnId="{C313DFE5-16C7-7A48-A319-55F5B9B7E237}">
      <dgm:prSet/>
      <dgm:spPr/>
      <dgm:t>
        <a:bodyPr/>
        <a:lstStyle/>
        <a:p>
          <a:endParaRPr lang="en-US"/>
        </a:p>
      </dgm:t>
    </dgm:pt>
    <dgm:pt modelId="{45066308-81DA-8B4E-AB94-1D578E567E83}">
      <dgm:prSet phldrT="[Text]" custT="1"/>
      <dgm:spPr>
        <a:solidFill>
          <a:prstClr val="black">
            <a:alpha val="35000"/>
          </a:prstClr>
        </a:solidFill>
        <a:ln>
          <a:solidFill>
            <a:prstClr val="white">
              <a:alpha val="35000"/>
            </a:prstClr>
          </a:solidFill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rPr>
            <a:t>Tell stories</a:t>
          </a:r>
        </a:p>
      </dgm:t>
    </dgm:pt>
    <dgm:pt modelId="{C1B74D70-742B-604E-BE28-4EC52E6C67DC}" type="parTrans" cxnId="{00C01CB8-6B29-9C43-A448-DB0A770D7A20}">
      <dgm:prSet/>
      <dgm:spPr/>
      <dgm:t>
        <a:bodyPr/>
        <a:lstStyle/>
        <a:p>
          <a:endParaRPr lang="en-US"/>
        </a:p>
      </dgm:t>
    </dgm:pt>
    <dgm:pt modelId="{88B29EFB-AAE3-C449-AC8D-6167D9B51759}" type="sibTrans" cxnId="{00C01CB8-6B29-9C43-A448-DB0A770D7A20}">
      <dgm:prSet/>
      <dgm:spPr/>
      <dgm:t>
        <a:bodyPr/>
        <a:lstStyle/>
        <a:p>
          <a:endParaRPr lang="en-US"/>
        </a:p>
      </dgm:t>
    </dgm:pt>
    <dgm:pt modelId="{C8624683-DEA3-CE43-95A3-D638F161BF06}" type="pres">
      <dgm:prSet presAssocID="{08F2DA61-EDEE-5A44-911F-6B9DFB2FA047}" presName="compositeShape" presStyleCnt="0">
        <dgm:presLayoutVars>
          <dgm:chMax val="7"/>
          <dgm:dir/>
          <dgm:resizeHandles val="exact"/>
        </dgm:presLayoutVars>
      </dgm:prSet>
      <dgm:spPr/>
    </dgm:pt>
    <dgm:pt modelId="{1BB040CD-6531-754C-B960-2CF41745923A}" type="pres">
      <dgm:prSet presAssocID="{CA17D301-B730-A94A-B3EA-9C31FB2B0F1D}" presName="circ1" presStyleLbl="vennNode1" presStyleIdx="0" presStyleCnt="3" custLinFactNeighborX="26802" custLinFactNeighborY="1801"/>
      <dgm:spPr/>
    </dgm:pt>
    <dgm:pt modelId="{C1C2C6C2-5512-094C-8A11-8B2283546DC0}" type="pres">
      <dgm:prSet presAssocID="{CA17D301-B730-A94A-B3EA-9C31FB2B0F1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9D28F93-0112-6F4C-BC12-E80EC3763C4A}" type="pres">
      <dgm:prSet presAssocID="{C71C0CF1-EA0D-974D-9507-31269D4AF692}" presName="circ2" presStyleLbl="vennNode1" presStyleIdx="1" presStyleCnt="3" custLinFactNeighborX="26802" custLinFactNeighborY="1702"/>
      <dgm:spPr>
        <a:xfrm>
          <a:off x="3365435" y="1758740"/>
          <a:ext cx="2723211" cy="2723211"/>
        </a:xfrm>
        <a:prstGeom prst="ellipse">
          <a:avLst/>
        </a:prstGeom>
      </dgm:spPr>
    </dgm:pt>
    <dgm:pt modelId="{9CAF7F47-EE2A-7B45-8510-A3DC0A926490}" type="pres">
      <dgm:prSet presAssocID="{C71C0CF1-EA0D-974D-9507-31269D4AF69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5255AB3-B8C2-5349-B9C3-082A3754C3CD}" type="pres">
      <dgm:prSet presAssocID="{45066308-81DA-8B4E-AB94-1D578E567E83}" presName="circ3" presStyleLbl="vennNode1" presStyleIdx="2" presStyleCnt="3" custLinFactNeighborX="26802" custLinFactNeighborY="1702"/>
      <dgm:spPr>
        <a:xfrm>
          <a:off x="1400184" y="1758740"/>
          <a:ext cx="2723211" cy="2723211"/>
        </a:xfrm>
        <a:prstGeom prst="ellipse">
          <a:avLst/>
        </a:prstGeom>
      </dgm:spPr>
    </dgm:pt>
    <dgm:pt modelId="{4FBEC9FE-707C-F840-92A4-AE903CCA0369}" type="pres">
      <dgm:prSet presAssocID="{45066308-81DA-8B4E-AB94-1D578E567E8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591E52A-87EB-ED47-9082-BBF84350B5F3}" type="presOf" srcId="{CA17D301-B730-A94A-B3EA-9C31FB2B0F1D}" destId="{C1C2C6C2-5512-094C-8A11-8B2283546DC0}" srcOrd="1" destOrd="0" presId="urn:microsoft.com/office/officeart/2005/8/layout/venn1"/>
    <dgm:cxn modelId="{F3C5313B-E59F-0A45-9E93-D14F37CB2967}" type="presOf" srcId="{C71C0CF1-EA0D-974D-9507-31269D4AF692}" destId="{C9D28F93-0112-6F4C-BC12-E80EC3763C4A}" srcOrd="0" destOrd="0" presId="urn:microsoft.com/office/officeart/2005/8/layout/venn1"/>
    <dgm:cxn modelId="{50FD687F-2A74-6546-8856-9B5B8AD49A4F}" type="presOf" srcId="{CA17D301-B730-A94A-B3EA-9C31FB2B0F1D}" destId="{1BB040CD-6531-754C-B960-2CF41745923A}" srcOrd="0" destOrd="0" presId="urn:microsoft.com/office/officeart/2005/8/layout/venn1"/>
    <dgm:cxn modelId="{435D498A-77B0-A346-834C-D199EA28119B}" type="presOf" srcId="{08F2DA61-EDEE-5A44-911F-6B9DFB2FA047}" destId="{C8624683-DEA3-CE43-95A3-D638F161BF06}" srcOrd="0" destOrd="0" presId="urn:microsoft.com/office/officeart/2005/8/layout/venn1"/>
    <dgm:cxn modelId="{B3260EAB-6068-0149-80B2-5C5E8A772689}" srcId="{08F2DA61-EDEE-5A44-911F-6B9DFB2FA047}" destId="{CA17D301-B730-A94A-B3EA-9C31FB2B0F1D}" srcOrd="0" destOrd="0" parTransId="{AAEABB5C-2DF2-FE47-859A-F2F520652FC4}" sibTransId="{46E29C64-E352-0645-ACE5-C7F2211840CE}"/>
    <dgm:cxn modelId="{C682C7AE-9E3E-3048-99C2-013EA866D1E3}" type="presOf" srcId="{C71C0CF1-EA0D-974D-9507-31269D4AF692}" destId="{9CAF7F47-EE2A-7B45-8510-A3DC0A926490}" srcOrd="1" destOrd="0" presId="urn:microsoft.com/office/officeart/2005/8/layout/venn1"/>
    <dgm:cxn modelId="{5AFF94B1-2DEC-4747-B74C-786494BCF3DA}" type="presOf" srcId="{45066308-81DA-8B4E-AB94-1D578E567E83}" destId="{4FBEC9FE-707C-F840-92A4-AE903CCA0369}" srcOrd="1" destOrd="0" presId="urn:microsoft.com/office/officeart/2005/8/layout/venn1"/>
    <dgm:cxn modelId="{00C01CB8-6B29-9C43-A448-DB0A770D7A20}" srcId="{08F2DA61-EDEE-5A44-911F-6B9DFB2FA047}" destId="{45066308-81DA-8B4E-AB94-1D578E567E83}" srcOrd="2" destOrd="0" parTransId="{C1B74D70-742B-604E-BE28-4EC52E6C67DC}" sibTransId="{88B29EFB-AAE3-C449-AC8D-6167D9B51759}"/>
    <dgm:cxn modelId="{CC3274D6-3A4B-5D46-92A9-4C4D584349CD}" type="presOf" srcId="{45066308-81DA-8B4E-AB94-1D578E567E83}" destId="{95255AB3-B8C2-5349-B9C3-082A3754C3CD}" srcOrd="0" destOrd="0" presId="urn:microsoft.com/office/officeart/2005/8/layout/venn1"/>
    <dgm:cxn modelId="{C313DFE5-16C7-7A48-A319-55F5B9B7E237}" srcId="{08F2DA61-EDEE-5A44-911F-6B9DFB2FA047}" destId="{C71C0CF1-EA0D-974D-9507-31269D4AF692}" srcOrd="1" destOrd="0" parTransId="{2FCADC46-D360-C045-A003-753283D9B817}" sibTransId="{26C3D4EF-7346-0740-8D3E-358C4C2B8441}"/>
    <dgm:cxn modelId="{8BF9FBCC-AABF-FA4B-8DF4-3953FF0E76AC}" type="presParOf" srcId="{C8624683-DEA3-CE43-95A3-D638F161BF06}" destId="{1BB040CD-6531-754C-B960-2CF41745923A}" srcOrd="0" destOrd="0" presId="urn:microsoft.com/office/officeart/2005/8/layout/venn1"/>
    <dgm:cxn modelId="{17E15941-8477-6D44-AB01-C2B2B0096CBB}" type="presParOf" srcId="{C8624683-DEA3-CE43-95A3-D638F161BF06}" destId="{C1C2C6C2-5512-094C-8A11-8B2283546DC0}" srcOrd="1" destOrd="0" presId="urn:microsoft.com/office/officeart/2005/8/layout/venn1"/>
    <dgm:cxn modelId="{16586C1F-5630-C041-9FC6-154ECC333DC4}" type="presParOf" srcId="{C8624683-DEA3-CE43-95A3-D638F161BF06}" destId="{C9D28F93-0112-6F4C-BC12-E80EC3763C4A}" srcOrd="2" destOrd="0" presId="urn:microsoft.com/office/officeart/2005/8/layout/venn1"/>
    <dgm:cxn modelId="{C98D857C-9015-284C-BE5A-F3DAEBC05C29}" type="presParOf" srcId="{C8624683-DEA3-CE43-95A3-D638F161BF06}" destId="{9CAF7F47-EE2A-7B45-8510-A3DC0A926490}" srcOrd="3" destOrd="0" presId="urn:microsoft.com/office/officeart/2005/8/layout/venn1"/>
    <dgm:cxn modelId="{D8B5C1E3-C1EC-B14F-A775-C9F09296128B}" type="presParOf" srcId="{C8624683-DEA3-CE43-95A3-D638F161BF06}" destId="{95255AB3-B8C2-5349-B9C3-082A3754C3CD}" srcOrd="4" destOrd="0" presId="urn:microsoft.com/office/officeart/2005/8/layout/venn1"/>
    <dgm:cxn modelId="{55501B4B-33D1-CC41-AD85-D01B59441877}" type="presParOf" srcId="{C8624683-DEA3-CE43-95A3-D638F161BF06}" destId="{4FBEC9FE-707C-F840-92A4-AE903CCA036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040CD-6531-754C-B960-2CF41745923A}">
      <dsp:nvSpPr>
        <dsp:cNvPr id="0" name=""/>
        <dsp:cNvSpPr/>
      </dsp:nvSpPr>
      <dsp:spPr>
        <a:xfrm>
          <a:off x="3112685" y="105778"/>
          <a:ext cx="2723211" cy="2723211"/>
        </a:xfrm>
        <a:prstGeom prst="ellipse">
          <a:avLst/>
        </a:prstGeom>
        <a:solidFill>
          <a:schemeClr val="tx1">
            <a:alpha val="35000"/>
          </a:schemeClr>
        </a:solidFill>
        <a:ln>
          <a:solidFill>
            <a:schemeClr val="bg1">
              <a:alpha val="35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i="0" kern="1200" dirty="0">
            <a:solidFill>
              <a:schemeClr val="bg1"/>
            </a:solidFill>
            <a:latin typeface="Helvetica Neue Medium" panose="02000503000000020004" pitchFamily="2" charset="0"/>
            <a:ea typeface="Helvetica Neue Medium" panose="02000503000000020004" pitchFamily="2" charset="0"/>
            <a:cs typeface="Helvetica Neue Medium" panose="02000503000000020004" pitchFamily="2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rPr>
            <a:t>Maintain a consistent brand</a:t>
          </a:r>
        </a:p>
      </dsp:txBody>
      <dsp:txXfrm>
        <a:off x="3475780" y="582340"/>
        <a:ext cx="1997021" cy="1225445"/>
      </dsp:txXfrm>
    </dsp:sp>
    <dsp:sp modelId="{C9D28F93-0112-6F4C-BC12-E80EC3763C4A}">
      <dsp:nvSpPr>
        <dsp:cNvPr id="0" name=""/>
        <dsp:cNvSpPr/>
      </dsp:nvSpPr>
      <dsp:spPr>
        <a:xfrm>
          <a:off x="4095310" y="1805089"/>
          <a:ext cx="2723211" cy="2723211"/>
        </a:xfrm>
        <a:prstGeom prst="ellipse">
          <a:avLst/>
        </a:prstGeom>
        <a:solidFill>
          <a:prstClr val="black">
            <a:alpha val="35000"/>
          </a:prstClr>
        </a:solidFill>
        <a:ln>
          <a:solidFill>
            <a:prstClr val="white">
              <a:alpha val="35000"/>
            </a:prst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rPr>
            <a:t>Collaborate</a:t>
          </a:r>
        </a:p>
      </dsp:txBody>
      <dsp:txXfrm>
        <a:off x="4928159" y="2508586"/>
        <a:ext cx="1633926" cy="1497766"/>
      </dsp:txXfrm>
    </dsp:sp>
    <dsp:sp modelId="{95255AB3-B8C2-5349-B9C3-082A3754C3CD}">
      <dsp:nvSpPr>
        <dsp:cNvPr id="0" name=""/>
        <dsp:cNvSpPr/>
      </dsp:nvSpPr>
      <dsp:spPr>
        <a:xfrm>
          <a:off x="2130059" y="1805089"/>
          <a:ext cx="2723211" cy="2723211"/>
        </a:xfrm>
        <a:prstGeom prst="ellipse">
          <a:avLst/>
        </a:prstGeom>
        <a:solidFill>
          <a:prstClr val="black">
            <a:alpha val="35000"/>
          </a:prstClr>
        </a:solidFill>
        <a:ln>
          <a:solidFill>
            <a:prstClr val="white">
              <a:alpha val="35000"/>
            </a:prst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kern="1200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rPr>
            <a:t>Tell stories</a:t>
          </a:r>
        </a:p>
      </dsp:txBody>
      <dsp:txXfrm>
        <a:off x="2386495" y="2508586"/>
        <a:ext cx="1633926" cy="1497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5EF6117-9BAE-C74A-9BFC-16137E2B7777}" type="datetime1">
              <a:rPr lang="en-US"/>
              <a:pPr>
                <a:defRPr/>
              </a:pPr>
              <a:t>6/9/18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B3BE2C2-95FC-6146-85D0-4C9F741DD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101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E50896-44E5-0A46-BF71-AB21428EB837}" type="datetime1">
              <a:rPr lang="en-US"/>
              <a:pPr>
                <a:defRPr/>
              </a:pPr>
              <a:t>6/9/18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noProof="0"/>
              <a:t>Click to edit Master text styles</a:t>
            </a:r>
          </a:p>
          <a:p>
            <a:pPr lvl="1"/>
            <a:r>
              <a:rPr lang="fr-CH" noProof="0"/>
              <a:t>Second level</a:t>
            </a:r>
          </a:p>
          <a:p>
            <a:pPr lvl="2"/>
            <a:r>
              <a:rPr lang="fr-CH" noProof="0"/>
              <a:t>Third level</a:t>
            </a:r>
          </a:p>
          <a:p>
            <a:pPr lvl="3"/>
            <a:r>
              <a:rPr lang="fr-CH" noProof="0"/>
              <a:t>Fourth level</a:t>
            </a:r>
          </a:p>
          <a:p>
            <a:pPr lvl="4"/>
            <a:r>
              <a:rPr lang="fr-CH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5F11AB-9CB1-FF48-9BE2-EB1B28BAF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1253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86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MY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7CED45-16DD-A247-8780-00BD449BC9DA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23172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957E55-06F6-9D41-A979-175453A7973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85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The strategy document provides clarity on the priorities and purposes of WOSM (World and Regional) CSE activities. It also aims to provide a framework for NSOs on core issues such a brand, core messages and key activities that will </a:t>
            </a:r>
            <a:r>
              <a:rPr lang="en-US" sz="1200" dirty="0" err="1">
                <a:solidFill>
                  <a:schemeClr val="bg1"/>
                </a:solidFill>
              </a:rPr>
              <a:t>maximise</a:t>
            </a:r>
            <a:r>
              <a:rPr lang="en-US" sz="1200" dirty="0">
                <a:solidFill>
                  <a:schemeClr val="bg1"/>
                </a:solidFill>
              </a:rPr>
              <a:t> impact with limited resources. 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5F11AB-9CB1-FF48-9BE2-EB1B28BAFC7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95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74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“world’s leading educational youth movement”: </a:t>
            </a:r>
            <a:b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to build the recognition of Scouting among the general public and in influential external parties as the world’s leading educational movement that enables young people to meaningfully participate at the decision- making process;</a:t>
            </a:r>
          </a:p>
          <a:p>
            <a:endParaRPr lang="en-GB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• “enabling [... ] young people”: </a:t>
            </a:r>
            <a:b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provide platforms for young people to speak up and engage as active citizens, advocate for the importance of non-formal education and enabling young people to be active citizens;</a:t>
            </a:r>
          </a:p>
          <a:p>
            <a:endParaRPr lang="en-GB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• “shared values”: </a:t>
            </a:r>
            <a:b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to enable effective internal communication and dialogue that promotes shared values and the unity of the Scout Movement;</a:t>
            </a:r>
          </a:p>
          <a:p>
            <a:b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• “100 million”: </a:t>
            </a:r>
            <a:b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support the growth of Scouting by positively and accurately promoting Scouting and supporting and enabling NSOs to do the same;</a:t>
            </a:r>
          </a:p>
          <a:p>
            <a:b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• “creating positive change in their communities”:</a:t>
            </a:r>
            <a:br>
              <a:rPr lang="en-GB" sz="1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GB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bringing positive social impact and contributing to a sustainable development is the ultimate goal of all Scouting activities.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E5F11AB-9CB1-FF48-9BE2-EB1B28BAFC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9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1. Maintain a consistent brand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Provide training and support to all those called upon to represent WOSM both internally and externally at World and Regional levels, subject to available resources;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Directly support NSOs to enable them to comply with the WOSM CSE strategy and to achieve effective CSE actions by providing training, strategy, resources, digital assets and other support;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For external communication and strategic engagements, wherever possible, be represented by young people who are trained and supported to carry out their role. </a:t>
            </a:r>
          </a:p>
          <a:p>
            <a:b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2. Tell stories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Focus on telling Scout stories to support and amplify Scout brand values;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Use the voices and images of young people wherever possible as the primary image of WOSM;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Use user-generated content that is managed and curated to accurately present the Scout brand.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3. Collaborate 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Work in partnership with NSOs and other bodies to deliver the WOSM CSE strategy;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Work in partnership with volunteers and professional staff across the CSE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inform, critique and assist in the further development and delivery of the WOSM CSE strategy;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Have a core team of volunteers and professional staff that will work with a wider team of trained and supported representatives who will be primarily but not exclusively young people;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Build and maintain a Global Communication Network within WOSM to ensure smooth ow of news and amplify WOSM’s messages and campaigns;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Develop a clear plan of action, including human,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nancial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and technical resources required, for the short, medium, and long term, that 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to respond to opportunities and emerging issues. </a:t>
            </a:r>
          </a:p>
          <a:p>
            <a:pPr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958791-89E7-F34C-9526-2F852EE0161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5242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4958791-89E7-F34C-9526-2F852EE01617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4821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© World Scout Bureau Inc. 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847B90C-45FC-B644-83DA-9EB7C8A24CB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5858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World Scout Bureau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5A1EFF-6B89-C844-9E16-88A0CCCC1A4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99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E359B-890E-D54F-BF1F-58BCC896B730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29B20-E470-A446-933C-78C1636007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21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C5E07-D882-C840-A70F-8905A5DAB7F7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D9CFB-5566-C24C-A6BF-B9D6039461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24449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36B33-EC74-5948-A62E-09C7618EB89F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0E564-1CD3-F546-B78A-CEAD047457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32867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3886200" cy="833178"/>
          </a:xfrm>
          <a:prstGeom prst="rect">
            <a:avLst/>
          </a:prstGeom>
        </p:spPr>
        <p:txBody>
          <a:bodyPr lIns="0" tIns="46800" rIns="0" bIns="46800" anchor="t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800600" y="2038350"/>
            <a:ext cx="3886200" cy="2743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4800600" y="1047750"/>
            <a:ext cx="3886200" cy="833438"/>
          </a:xfrm>
          <a:prstGeom prst="rect">
            <a:avLst/>
          </a:prstGeom>
        </p:spPr>
        <p:txBody>
          <a:bodyPr/>
          <a:lstStyle>
            <a:lvl1pPr marL="0" indent="-457200">
              <a:spcBef>
                <a:spcPts val="0"/>
              </a:spcBef>
              <a:buFont typeface="Arial"/>
              <a:buNone/>
              <a:defRPr sz="2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D11FC-C044-C849-8A3F-C0B776E3F2C1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45B6D-541B-C449-BA1A-109A0AF379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4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47750"/>
            <a:ext cx="8305800" cy="609600"/>
          </a:xfrm>
          <a:prstGeom prst="rect">
            <a:avLst/>
          </a:prstGeom>
        </p:spPr>
        <p:txBody>
          <a:bodyPr lIns="0" rIns="0" anchor="t"/>
          <a:lstStyle>
            <a:lvl1pPr algn="l">
              <a:lnSpc>
                <a:spcPct val="100000"/>
              </a:lnSpc>
              <a:defRPr sz="2400" b="1" baseline="0"/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59AB4-F2B1-5F49-88F5-13AF643E31D7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C7FAA-22AB-1247-BF30-AFC5034A63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2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00600" y="1123950"/>
            <a:ext cx="38862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lIns="0" rIns="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276350"/>
            <a:ext cx="3962400" cy="2895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2190750"/>
            <a:ext cx="3886200" cy="25908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15959-167F-5A45-9247-5C5523E3CB0B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D54E5-5CDD-EF4D-BF8E-56E65C5B66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427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67202" y="1352550"/>
            <a:ext cx="4419599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lIns="0" rIns="0" rtlCol="0" anchor="t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2438400" y="12001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2438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33400" y="3028950"/>
            <a:ext cx="1447800" cy="14478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tx1">
                <a:lumMod val="50000"/>
                <a:lumOff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43450"/>
            <a:ext cx="1752600" cy="461665"/>
          </a:xfrm>
          <a:prstGeom prst="rect">
            <a:avLst/>
          </a:prstGeom>
        </p:spPr>
        <p:txBody>
          <a:bodyPr rtlCol="0">
            <a:sp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267200" y="2419350"/>
            <a:ext cx="4419600" cy="23622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/>
              <a:buNone/>
              <a:defRPr sz="1600" b="0" baseline="0">
                <a:solidFill>
                  <a:schemeClr val="tx1"/>
                </a:solidFill>
              </a:defRPr>
            </a:lvl1pPr>
            <a:lvl2pPr marL="360000" indent="-180000">
              <a:lnSpc>
                <a:spcPts val="2200"/>
              </a:lnSpc>
              <a:spcBef>
                <a:spcPts val="300"/>
              </a:spcBef>
              <a:buClr>
                <a:schemeClr val="tx2"/>
              </a:buClr>
              <a:buSzPct val="120000"/>
              <a:buFont typeface="Arial"/>
              <a:buChar char="•"/>
              <a:defRPr/>
            </a:lvl2pPr>
            <a:lvl3pPr marL="720000" indent="-180000">
              <a:lnSpc>
                <a:spcPts val="2200"/>
              </a:lnSpc>
              <a:spcBef>
                <a:spcPts val="300"/>
              </a:spcBef>
              <a:buClr>
                <a:schemeClr val="accent3"/>
              </a:buClr>
              <a:buSzPct val="120000"/>
              <a:buFont typeface="Arial"/>
              <a:buChar char="•"/>
              <a:defRPr/>
            </a:lvl3pPr>
            <a:lvl4pPr marL="1080000" indent="-180000">
              <a:lnSpc>
                <a:spcPts val="2200"/>
              </a:lnSpc>
              <a:spcBef>
                <a:spcPts val="300"/>
              </a:spcBef>
              <a:buClr>
                <a:schemeClr val="accent2"/>
              </a:buClr>
              <a:buSzPct val="120000"/>
              <a:buFont typeface="Arial"/>
              <a:buChar char="•"/>
              <a:defRPr/>
            </a:lvl4pPr>
            <a:lvl5pPr marL="1440000" indent="-180000">
              <a:lnSpc>
                <a:spcPts val="2200"/>
              </a:lnSpc>
              <a:spcBef>
                <a:spcPts val="300"/>
              </a:spcBef>
              <a:buClr>
                <a:schemeClr val="accent1"/>
              </a:buClr>
              <a:buSzPct val="120000"/>
              <a:buFont typeface="Arial"/>
              <a:buChar char="•"/>
              <a:defRPr/>
            </a:lvl5pPr>
            <a:lvl6pPr>
              <a:buNone/>
              <a:defRPr/>
            </a:lvl6pPr>
          </a:lstStyle>
          <a:p>
            <a:pPr lvl="0"/>
            <a:r>
              <a:rPr lang="fr-CH" dirty="0"/>
              <a:t>Click to edit Master text style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55B96-4695-FE40-A301-9D7D9E9C6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2" y="1809750"/>
            <a:ext cx="1828799" cy="1752600"/>
          </a:xfrm>
          <a:prstGeom prst="rect">
            <a:avLst/>
          </a:prstGeom>
          <a:effectLst/>
        </p:spPr>
        <p:txBody>
          <a:bodyPr lIns="0" rIns="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16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334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667000" y="17335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800600" y="1123950"/>
            <a:ext cx="1752600" cy="1752600"/>
          </a:xfrm>
          <a:prstGeom prst="roundRect">
            <a:avLst>
              <a:gd name="adj" fmla="val 4391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  <a:effectLst>
            <a:reflection stA="25000" endPos="2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rtlCol="0" anchor="b">
            <a:noAutofit/>
            <a:scene3d>
              <a:camera prst="orthographicFront"/>
              <a:lightRig rig="chilly" dir="t"/>
            </a:scene3d>
            <a:sp3d extrusionH="6350">
              <a:bevelT w="19050" h="12700" prst="softRound"/>
              <a:extrusionClr>
                <a:schemeClr val="bg1"/>
              </a:extrusionClr>
            </a:sp3d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SzPct val="80000"/>
              <a:buFont typeface="Wingdings" pitchFamily="2" charset="2"/>
              <a:buNone/>
              <a:defRPr sz="1200" kern="1200">
                <a:gradFill>
                  <a:gsLst>
                    <a:gs pos="50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effectLst>
                  <a:innerShdw blurRad="63500" dist="25400" dir="10800000">
                    <a:schemeClr val="bg1">
                      <a:alpha val="50000"/>
                    </a:schemeClr>
                  </a:inn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CH" noProof="0" dirty="0"/>
              <a:t>Click icon to add picture</a:t>
            </a:r>
            <a:endParaRPr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3867150"/>
            <a:ext cx="5638800" cy="838200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lIns="0" rIns="0" rtlCol="0">
            <a:noAutofit/>
            <a:sp3d extrusionH="12700">
              <a:extrusionClr>
                <a:schemeClr val="bg1"/>
              </a:extrusionClr>
            </a:sp3d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400" b="1" kern="1200" baseline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4A67E-B78E-B749-AF95-D2B44029D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1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200150"/>
            <a:ext cx="5404104" cy="2209800"/>
          </a:xfrm>
          <a:prstGeom prst="roundRect">
            <a:avLst>
              <a:gd name="adj" fmla="val 10522"/>
            </a:avLst>
          </a:prstGeom>
          <a:gradFill flip="none" rotWithShape="1">
            <a:gsLst>
              <a:gs pos="0">
                <a:schemeClr val="tx2"/>
              </a:gs>
              <a:gs pos="6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  <a:ln w="57150">
            <a:solidFill>
              <a:schemeClr val="bg1"/>
            </a:solidFill>
          </a:ln>
          <a:effectLst>
            <a:reflection blurRad="101600" stA="50000" endPos="18000" dir="5400000" sy="-100000" rotWithShape="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none"/>
        </p:style>
        <p:txBody>
          <a:bodyPr tIns="182880" bIns="182880" rtlCol="0">
            <a:norm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>
            <a:lvl1pPr marL="342900" indent="-342900" algn="ctr" defTabSz="914400" rtl="0" eaLnBrk="1" latinLnBrk="0" hangingPunct="1">
              <a:lnSpc>
                <a:spcPts val="5200"/>
              </a:lnSpc>
              <a:spcBef>
                <a:spcPts val="2000"/>
              </a:spcBef>
              <a:buSzPct val="80000"/>
              <a:buFont typeface="Wingdings" pitchFamily="2" charset="2"/>
              <a:buNone/>
              <a:defRPr sz="2400" b="1" kern="1200" baseline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908330"/>
            <a:ext cx="6324600" cy="644621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80000"/>
              <a:buFont typeface="Wingdings" pitchFamily="2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dirty="0"/>
              <a:t>Click to edit Master text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954588"/>
            <a:ext cx="2133600" cy="2079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97DA5-33C9-1C41-ADC7-BEC485210F80}" type="datetime1">
              <a:rPr lang="en-US"/>
              <a:pPr>
                <a:defRPr/>
              </a:pPr>
              <a:t>6/9/18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4954588"/>
            <a:ext cx="2133600" cy="2079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BEB0C-C059-3A45-8C50-7E10ADC2A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886200" y="4932363"/>
            <a:ext cx="1905000" cy="209550"/>
          </a:xfrm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99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95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4A0AE-F7BC-7A4B-92F1-52168FF9FD91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8CC5C-FBF1-7C4D-8ED5-5B51049100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374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AF31F-D1D6-A94E-8B8C-B28356EC6D01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ADB7B-6B91-F244-AF19-9FBD26D8B4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5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3897-C377-3E46-8CA6-9AEBA066387D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AD480-110B-2447-90D2-E431A13E7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98431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CC89A-CFC9-C544-81CE-E705ACC5FF99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ED20F-6DD7-5A4A-B75B-8220F4E152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74605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93514-3FF2-1F48-9FC0-321235FBC691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8A7EB-945A-6043-9366-9CF3D6848A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905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39D8C-B2F4-B543-AC57-99B0862F5F2D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27879-A0C1-F442-B74D-FEE7C7FF3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2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D4E60-CABF-5A4D-B5E5-CE08D71BAEC4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06F32-39C2-9C43-BC68-1D4F40F80B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09256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6CCD3-DC03-9340-9885-328967182AD5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951C-31B9-D24B-B3E8-397277FD00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418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8DD1A1-C058-2640-B827-51A27022690F}" type="datetime1">
              <a:rPr lang="en-US"/>
              <a:pPr>
                <a:defRPr/>
              </a:pPr>
              <a:t>6/9/18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310318-462C-164B-B761-57BF2FFB5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1" name="Rectangle 97"/>
          <p:cNvSpPr>
            <a:spLocks noChangeArrowheads="1"/>
          </p:cNvSpPr>
          <p:nvPr userDrawn="1"/>
        </p:nvSpPr>
        <p:spPr bwMode="auto">
          <a:xfrm>
            <a:off x="0" y="4938713"/>
            <a:ext cx="9144000" cy="204787"/>
          </a:xfrm>
          <a:prstGeom prst="rect">
            <a:avLst/>
          </a:prstGeom>
          <a:solidFill>
            <a:srgbClr val="4E0E8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800"/>
          </a:p>
        </p:txBody>
      </p:sp>
      <p:pic>
        <p:nvPicPr>
          <p:cNvPr id="1032" name="Picture 2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14300"/>
            <a:ext cx="1998663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TOP MASTER PPT WSB2012_gen_EN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  <p:sldLayoutId id="2147484156" r:id="rId14"/>
    <p:sldLayoutId id="2147484158" r:id="rId15"/>
    <p:sldLayoutId id="2147484159" r:id="rId16"/>
    <p:sldLayoutId id="2147484160" r:id="rId17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B55C2F-092C-B749-9B38-392BFF34D521}" type="datetimeFigureOut">
              <a:rPr lang="en-US"/>
              <a:pPr>
                <a:defRPr/>
              </a:pPr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0A63312-6A47-F645-8558-5A037F04B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© World Scout Bureau Inc. /  • Design by WSB Geneva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C7567C-AB5D-8D4E-A3A5-58627ECC4F07}" type="slidenum">
              <a:rPr lang="es-ES"/>
              <a:pPr>
                <a:defRPr/>
              </a:pPr>
              <a:t>1</a:t>
            </a:fld>
            <a:endParaRPr lang="es-ES"/>
          </a:p>
        </p:txBody>
      </p:sp>
      <p:pic>
        <p:nvPicPr>
          <p:cNvPr id="23555" name="Picture 5" descr="SCT LIZ 1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725" y="-26988"/>
            <a:ext cx="9229725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04AED1-5DEC-9243-800D-22D8D902D3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D5220-95F0-0C4F-976A-2E75BEB3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27879-A0C1-F442-B74D-FEE7C7FF3EA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3BE41-E685-134C-8ABD-E073CC4A94D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E7590-404B-BF43-97F7-D48E762E11E5}"/>
              </a:ext>
            </a:extLst>
          </p:cNvPr>
          <p:cNvSpPr txBox="1"/>
          <p:nvPr/>
        </p:nvSpPr>
        <p:spPr>
          <a:xfrm>
            <a:off x="4678274" y="1707654"/>
            <a:ext cx="42484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values based,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non-formal education programme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that enables them to develop the skills to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become active citizens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and create a positive change (social impact) in their communities and in the world.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51676E20-09C0-514F-9386-15D07B1225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237B15-82C6-C743-AE9F-8B0EED7826B1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B37DF-4667-944A-91AA-2E2D7F1EB854}"/>
              </a:ext>
            </a:extLst>
          </p:cNvPr>
          <p:cNvSpPr txBox="1"/>
          <p:nvPr/>
        </p:nvSpPr>
        <p:spPr>
          <a:xfrm>
            <a:off x="395536" y="1215936"/>
            <a:ext cx="3240360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What we offer our youth members: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7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2DE38-58C0-9542-B01F-78C6EEBAA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23197D-5CD7-9F4B-93D9-8F3D2083178C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52018B-7E36-E94C-BA7A-C353B83B12F8}"/>
              </a:ext>
            </a:extLst>
          </p:cNvPr>
          <p:cNvSpPr txBox="1"/>
          <p:nvPr/>
        </p:nvSpPr>
        <p:spPr>
          <a:xfrm>
            <a:off x="4678274" y="0"/>
            <a:ext cx="42484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How?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We achieve this by using the Scout Method to help young people engage in a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range of non-formal learning 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opportunities with their friends. 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This includes (but not limited to)</a:t>
            </a:r>
          </a:p>
          <a:p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engaging on issues that are chosen locally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based on geographical and local needs and according to the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needs of young people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e.g. (list in no particular order and examples only).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B9AFE4-C531-1040-B9CB-DC7574B0648C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3AEFD864-2423-814B-93FF-6F4ECEEE01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2DE38-58C0-9542-B01F-78C6EEBAA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C23197D-5CD7-9F4B-93D9-8F3D2083178C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52018B-7E36-E94C-BA7A-C353B83B12F8}"/>
              </a:ext>
            </a:extLst>
          </p:cNvPr>
          <p:cNvSpPr txBox="1"/>
          <p:nvPr/>
        </p:nvSpPr>
        <p:spPr>
          <a:xfrm>
            <a:off x="4678274" y="0"/>
            <a:ext cx="414219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How?</a:t>
            </a:r>
          </a:p>
          <a:p>
            <a:endParaRPr lang="en-MY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Education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Employment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 empowerment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Volunteering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Sustainable Development/Environment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Peace and dialogue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Emergency preparedness/ Disaster relief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Refugees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Gender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Leadership </a:t>
            </a:r>
          </a:p>
          <a:p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642E0335-2C93-D048-9396-96A3E0C14A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62F43E-8503-9F4E-8C42-02CE11DCFD5C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A59769-111F-3D42-8427-764B880F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07402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BA960F-E23D-E244-91A4-572897FBCED3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28D10-A334-3B41-939C-5746A2EDFD7E}"/>
              </a:ext>
            </a:extLst>
          </p:cNvPr>
          <p:cNvSpPr txBox="1"/>
          <p:nvPr/>
        </p:nvSpPr>
        <p:spPr>
          <a:xfrm>
            <a:off x="4678274" y="237220"/>
            <a:ext cx="42484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Tone of written</a:t>
            </a:r>
          </a:p>
          <a:p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or spoken word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Youthful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Challenging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Positive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Authentic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Inspiring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Confident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Engaging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Caring </a:t>
            </a:r>
          </a:p>
          <a:p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91555155-6ECE-634D-A84A-FCCF9160E5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32B030-9A1B-E646-BFAA-F647D0CF49F5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9808B3-A6DE-7F4B-AE09-13A0193B4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3999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B1A49D-1273-D740-837A-4527456BFEF3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355C14-D422-394A-AF6D-3B74697C4991}"/>
              </a:ext>
            </a:extLst>
          </p:cNvPr>
          <p:cNvSpPr txBox="1"/>
          <p:nvPr/>
        </p:nvSpPr>
        <p:spPr>
          <a:xfrm>
            <a:off x="4678274" y="237220"/>
            <a:ext cx="42484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Style of Images/Video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Youthful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Outdoors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Happy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Diverse (culture, gender, geography, religion,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Entrepreneurial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Collective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D580E7DA-E452-E94C-95CB-EF05EF8818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7045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BFFC7B-3182-6A4F-93E5-E70DD1ABBDD8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8627" y="145941"/>
            <a:ext cx="1459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900" dirty="0"/>
          </a:p>
        </p:txBody>
      </p:sp>
      <p:sp>
        <p:nvSpPr>
          <p:cNvPr id="13" name="Title 21"/>
          <p:cNvSpPr txBox="1">
            <a:spLocks/>
          </p:cNvSpPr>
          <p:nvPr/>
        </p:nvSpPr>
        <p:spPr bwMode="auto">
          <a:xfrm>
            <a:off x="1578658" y="2715766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60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Group Work</a:t>
            </a:r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5116513" y="-868363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FA138EBC-831A-134E-8C53-B7833C7164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8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E072B-6565-1F44-80CF-7F3301636C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74"/>
          <a:stretch/>
        </p:blipFill>
        <p:spPr>
          <a:xfrm>
            <a:off x="4575" y="0"/>
            <a:ext cx="9211942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FDFF4-01D8-1C40-9489-DC0C1AA5DAB2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91A293-2162-EB45-8360-A1C48EE99EB3}"/>
              </a:ext>
            </a:extLst>
          </p:cNvPr>
          <p:cNvSpPr txBox="1"/>
          <p:nvPr/>
        </p:nvSpPr>
        <p:spPr>
          <a:xfrm>
            <a:off x="4678274" y="123478"/>
            <a:ext cx="42484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it would look if you would implement this now:</a:t>
            </a: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Make a list 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- Map everything you would need to change if you would have CSE Strategy adopted and aligned with World one.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How would your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channels look like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? Show example. 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Change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messaging and photo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on a social media post or article from your NSO.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Picture 20" descr="SCT_Logo_EN_rgb_co.png">
            <a:extLst>
              <a:ext uri="{FF2B5EF4-FFF2-40B4-BE49-F238E27FC236}">
                <a16:creationId xmlns:a16="http://schemas.microsoft.com/office/drawing/2014/main" id="{5A377E7A-DEC4-234B-8AF7-E2FB9FFE3F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9CA71-1648-5843-B690-E44970AAAA37}"/>
              </a:ext>
            </a:extLst>
          </p:cNvPr>
          <p:cNvSpPr txBox="1"/>
          <p:nvPr/>
        </p:nvSpPr>
        <p:spPr>
          <a:xfrm>
            <a:off x="369125" y="204072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Exercise: </a:t>
            </a:r>
            <a:endParaRPr lang="en-GB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29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NP08052011_3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1"/>
          <p:cNvSpPr txBox="1">
            <a:spLocks/>
          </p:cNvSpPr>
          <p:nvPr/>
        </p:nvSpPr>
        <p:spPr bwMode="auto">
          <a:xfrm>
            <a:off x="3995739" y="2787651"/>
            <a:ext cx="4718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fr-CH" sz="6000" b="1" dirty="0" err="1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Thank</a:t>
            </a:r>
            <a:r>
              <a:rPr lang="fr-CH" sz="6000" b="1" dirty="0">
                <a:solidFill>
                  <a:schemeClr val="bg1"/>
                </a:solidFill>
                <a:latin typeface="Helvetica Neue Medium" charset="0"/>
                <a:cs typeface="Helvetica Neue Medium" charset="0"/>
              </a:rPr>
              <a:t> You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339725"/>
            <a:ext cx="4191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spc="40" dirty="0">
                <a:solidFill>
                  <a:srgbClr val="FFC000"/>
                </a:solidFill>
                <a:latin typeface="Helvetica Neue"/>
                <a:cs typeface="Helvetica Neue"/>
              </a:rPr>
              <a:t>50 MILLION </a:t>
            </a: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SCOUTS </a:t>
            </a:r>
            <a:b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IN OVER </a:t>
            </a:r>
            <a:r>
              <a:rPr lang="en-US" sz="2400" b="1" spc="40" dirty="0">
                <a:solidFill>
                  <a:srgbClr val="FFC000"/>
                </a:solidFill>
                <a:latin typeface="Helvetica Neue"/>
                <a:cs typeface="Helvetica Neue"/>
              </a:rPr>
              <a:t>220 COUNTRIES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spc="40" dirty="0">
                <a:solidFill>
                  <a:srgbClr val="FFC000"/>
                </a:solidFill>
                <a:latin typeface="Helvetica Neue"/>
                <a:cs typeface="Helvetica Neue"/>
              </a:rPr>
              <a:t>AND TERRITORIES </a:t>
            </a:r>
            <a:b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</a:b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ARE CREATING 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1" spc="40" dirty="0">
                <a:solidFill>
                  <a:srgbClr val="FFFFFF"/>
                </a:solidFill>
                <a:latin typeface="Helvetica Neue"/>
                <a:cs typeface="Helvetica Neue"/>
              </a:rPr>
              <a:t>A BETTER WORLD… </a:t>
            </a:r>
          </a:p>
        </p:txBody>
      </p:sp>
      <p:pic>
        <p:nvPicPr>
          <p:cNvPr id="6" name="Picture 5" descr="SCT_Logo_EN_rgb_co.png">
            <a:extLst>
              <a:ext uri="{FF2B5EF4-FFF2-40B4-BE49-F238E27FC236}">
                <a16:creationId xmlns:a16="http://schemas.microsoft.com/office/drawing/2014/main" id="{A54DA5A9-3395-2F47-A028-866DD7713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2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SCT 527 HD16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8" y="2147888"/>
            <a:ext cx="30257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40200" y="2355850"/>
            <a:ext cx="4103688" cy="13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spc="11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Communications </a:t>
            </a:r>
            <a:br>
              <a:rPr lang="en-US" sz="2000" spc="11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sz="2000" spc="11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Thematic Team</a:t>
            </a:r>
            <a:br>
              <a:rPr lang="en-US" sz="105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sz="105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May 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9722E-C9E0-334C-8352-CC1D10256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11" name="Title 21">
            <a:extLst>
              <a:ext uri="{FF2B5EF4-FFF2-40B4-BE49-F238E27FC236}">
                <a16:creationId xmlns:a16="http://schemas.microsoft.com/office/drawing/2014/main" id="{0FAE1CA5-9A80-4B4A-9D7E-E201BFBD082B}"/>
              </a:ext>
            </a:extLst>
          </p:cNvPr>
          <p:cNvSpPr txBox="1">
            <a:spLocks/>
          </p:cNvSpPr>
          <p:nvPr/>
        </p:nvSpPr>
        <p:spPr bwMode="auto">
          <a:xfrm>
            <a:off x="-385485" y="1194481"/>
            <a:ext cx="9144000" cy="1296144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World Scouting </a:t>
            </a:r>
            <a:b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Strategy on </a:t>
            </a:r>
            <a:br>
              <a:rPr lang="en-GB" sz="36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Communication &amp; </a:t>
            </a:r>
            <a:b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Strategic Engagements</a:t>
            </a:r>
          </a:p>
        </p:txBody>
      </p:sp>
      <p:pic>
        <p:nvPicPr>
          <p:cNvPr id="13" name="Picture 12" descr="SCT_Logo_EN_rgb_co.png">
            <a:extLst>
              <a:ext uri="{FF2B5EF4-FFF2-40B4-BE49-F238E27FC236}">
                <a16:creationId xmlns:a16="http://schemas.microsoft.com/office/drawing/2014/main" id="{22DE059D-34F3-284F-A1AD-166C71280C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2C0792-A936-4547-86B0-D5584E22B74C}"/>
              </a:ext>
            </a:extLst>
          </p:cNvPr>
          <p:cNvSpPr/>
          <p:nvPr/>
        </p:nvSpPr>
        <p:spPr>
          <a:xfrm>
            <a:off x="7433125" y="3606686"/>
            <a:ext cx="1998007" cy="314350"/>
          </a:xfrm>
          <a:prstGeom prst="rect">
            <a:avLst/>
          </a:prstGeom>
          <a:solidFill>
            <a:srgbClr val="DD75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dirty="0">
                <a:latin typeface="Futura Book" pitchFamily="2" charset="0"/>
              </a:rPr>
              <a:t>COMMUNICATIONS</a:t>
            </a:r>
            <a:endParaRPr lang="en-US" sz="1000" dirty="0">
              <a:latin typeface="Futura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2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D18FB-40A7-6344-886F-6B868D541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5" name="Title 21"/>
          <p:cNvSpPr txBox="1">
            <a:spLocks/>
          </p:cNvSpPr>
          <p:nvPr/>
        </p:nvSpPr>
        <p:spPr bwMode="auto">
          <a:xfrm>
            <a:off x="3949643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itle 21"/>
          <p:cNvSpPr txBox="1">
            <a:spLocks/>
          </p:cNvSpPr>
          <p:nvPr/>
        </p:nvSpPr>
        <p:spPr bwMode="auto">
          <a:xfrm>
            <a:off x="4348518" y="2309880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itle 21"/>
          <p:cNvSpPr txBox="1">
            <a:spLocks/>
          </p:cNvSpPr>
          <p:nvPr/>
        </p:nvSpPr>
        <p:spPr bwMode="auto">
          <a:xfrm>
            <a:off x="4710519" y="2302541"/>
            <a:ext cx="473744" cy="3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marR="0" lvl="0" indent="-45720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sz="32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4E764-A4D8-ED4E-A66B-695DAAA556C9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12C47-37BA-0E4F-AB1F-F721BEEE84DB}"/>
              </a:ext>
            </a:extLst>
          </p:cNvPr>
          <p:cNvSpPr txBox="1"/>
          <p:nvPr/>
        </p:nvSpPr>
        <p:spPr>
          <a:xfrm>
            <a:off x="4678274" y="981572"/>
            <a:ext cx="4248472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GB" sz="2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"Strategy is not the consequence of planning, but the opposite: its starting point.”</a:t>
            </a:r>
          </a:p>
          <a:p>
            <a:br>
              <a:rPr lang="en-GB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2800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Henry Mintzberg</a:t>
            </a:r>
          </a:p>
          <a:p>
            <a:endParaRPr lang="en-GB" sz="28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761B3-0672-FB40-ADD9-ACB11321E637}"/>
              </a:ext>
            </a:extLst>
          </p:cNvPr>
          <p:cNvSpPr txBox="1"/>
          <p:nvPr/>
        </p:nvSpPr>
        <p:spPr>
          <a:xfrm>
            <a:off x="9568206" y="3176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 descr="SCT_Logo_EN_rgb_co.png">
            <a:extLst>
              <a:ext uri="{FF2B5EF4-FFF2-40B4-BE49-F238E27FC236}">
                <a16:creationId xmlns:a16="http://schemas.microsoft.com/office/drawing/2014/main" id="{DB190BA9-0C46-E146-BBCD-3980D453CF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E5E38B-DD04-894B-9E90-E6B4DD3E6E2D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5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78774" cy="514350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8E2EE3-41BA-FD42-91FA-051707FDB311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4D1C4-C8E7-474F-9ACE-79DBFE2C1A60}"/>
              </a:ext>
            </a:extLst>
          </p:cNvPr>
          <p:cNvSpPr txBox="1"/>
          <p:nvPr/>
        </p:nvSpPr>
        <p:spPr>
          <a:xfrm>
            <a:off x="4678274" y="-413108"/>
            <a:ext cx="42484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WOSM CSE strategy aims to 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support the fulfilment of the Strategy for Scouting</a:t>
            </a: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including Vision 2023, by aligning WOSM’s CSE objectives, messages, and activities accordingly. 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CSE strategy provides a holistic framework for WOSM World and Regional bodies as well as NSOs, within which to carry out their CSE activities in a manner that is consistent (though not identical) across WOSM. 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68206" y="31768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4F9A341F-E658-5145-A25D-C138D58565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F77AAC-ACB6-DF4B-A504-9FC8BE37707B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027CD-ABF4-784B-A248-0C7CC27741DB}"/>
              </a:ext>
            </a:extLst>
          </p:cNvPr>
          <p:cNvSpPr txBox="1"/>
          <p:nvPr/>
        </p:nvSpPr>
        <p:spPr>
          <a:xfrm>
            <a:off x="395536" y="2080468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Purpose</a:t>
            </a:r>
            <a:endParaRPr lang="en-GB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80512" cy="5143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BC5742-7945-FE44-A413-6381FADC3C80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763F6-0600-1C4F-A1B9-17138A2D8270}"/>
              </a:ext>
            </a:extLst>
          </p:cNvPr>
          <p:cNvSpPr txBox="1"/>
          <p:nvPr/>
        </p:nvSpPr>
        <p:spPr>
          <a:xfrm>
            <a:off x="4700154" y="1677171"/>
            <a:ext cx="4248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"By 2023 Scouting will be the world’s leading educational youth movement,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enabling 100 million young people 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be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active citizens 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creating positive change in their communities and in the world based on shared values."</a:t>
            </a:r>
          </a:p>
          <a:p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9" name="Picture 8" descr="SCT_Logo_EN_rgb_co.png">
            <a:extLst>
              <a:ext uri="{FF2B5EF4-FFF2-40B4-BE49-F238E27FC236}">
                <a16:creationId xmlns:a16="http://schemas.microsoft.com/office/drawing/2014/main" id="{05FC22E8-4D00-F34C-8595-C7D899CAF7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F1E420-EE9C-6C4B-A13E-1015889FDE08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DB55C6-0D79-CB46-8454-5FD7D39B6D85}"/>
              </a:ext>
            </a:extLst>
          </p:cNvPr>
          <p:cNvSpPr txBox="1"/>
          <p:nvPr/>
        </p:nvSpPr>
        <p:spPr>
          <a:xfrm>
            <a:off x="395536" y="1252032"/>
            <a:ext cx="3312368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Vision for </a:t>
            </a:r>
            <a:b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 </a:t>
            </a:r>
          </a:p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2023</a:t>
            </a:r>
            <a:endParaRPr lang="en-US" b="1" dirty="0">
              <a:solidFill>
                <a:prstClr val="white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39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7814F-6F2B-6642-B4DD-232512AD1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78774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6D5220-95F0-0C4F-976A-2E75BEB3B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27879-A0C1-F442-B74D-FEE7C7FF3EA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3BE41-E685-134C-8ABD-E073CC4A94DE}"/>
              </a:ext>
            </a:extLst>
          </p:cNvPr>
          <p:cNvSpPr/>
          <p:nvPr/>
        </p:nvSpPr>
        <p:spPr>
          <a:xfrm>
            <a:off x="4426246" y="0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E7590-404B-BF43-97F7-D48E762E11E5}"/>
              </a:ext>
            </a:extLst>
          </p:cNvPr>
          <p:cNvSpPr txBox="1"/>
          <p:nvPr/>
        </p:nvSpPr>
        <p:spPr>
          <a:xfrm>
            <a:off x="4787900" y="2499742"/>
            <a:ext cx="4248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Scouting as </a:t>
            </a:r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global Movement</a:t>
            </a: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rather than WOSM as an organisation.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Support 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National Scout </a:t>
            </a:r>
            <a:r>
              <a:rPr lang="en-US" b="1" dirty="0" err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Organisations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to promote Scouting.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Develop and maintain Regional and global </a:t>
            </a: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strategic partnerships.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51676E20-09C0-514F-9386-15D07B1225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237B15-82C6-C743-AE9F-8B0EED7826B1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AB37DF-4667-944A-91AA-2E2D7F1EB854}"/>
              </a:ext>
            </a:extLst>
          </p:cNvPr>
          <p:cNvSpPr txBox="1"/>
          <p:nvPr/>
        </p:nvSpPr>
        <p:spPr>
          <a:xfrm>
            <a:off x="395536" y="1215936"/>
            <a:ext cx="3240360" cy="1444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GB" sz="36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main focus of the CSE Strategy: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88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4767263"/>
            <a:ext cx="2895600" cy="274637"/>
          </a:xfrm>
        </p:spPr>
        <p:txBody>
          <a:bodyPr/>
          <a:lstStyle/>
          <a:p>
            <a:pPr>
              <a:defRPr/>
            </a:pPr>
            <a:r>
              <a:rPr lang="en-US"/>
              <a:t>© World Scout Bureau Inc.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52" y="-76495"/>
            <a:ext cx="9155251" cy="52199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AB26A2-F3F6-2D41-9EC3-A778187FB4C8}"/>
              </a:ext>
            </a:extLst>
          </p:cNvPr>
          <p:cNvSpPr/>
          <p:nvPr/>
        </p:nvSpPr>
        <p:spPr>
          <a:xfrm>
            <a:off x="4426246" y="-128187"/>
            <a:ext cx="4752528" cy="5323377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FDD0C-BFAB-8041-A4FF-60E9991D6515}"/>
              </a:ext>
            </a:extLst>
          </p:cNvPr>
          <p:cNvSpPr txBox="1"/>
          <p:nvPr/>
        </p:nvSpPr>
        <p:spPr>
          <a:xfrm>
            <a:off x="4678274" y="1635646"/>
            <a:ext cx="4248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GB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“world’s leading educational youth movement”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“enabling [... ] young people”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“shared values”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“100 million”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“creating positive change in their communities”</a:t>
            </a:r>
            <a:br>
              <a:rPr lang="en-US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endParaRPr lang="en-US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1" name="Picture 10" descr="SCT_Logo_EN_rgb_co.png">
            <a:extLst>
              <a:ext uri="{FF2B5EF4-FFF2-40B4-BE49-F238E27FC236}">
                <a16:creationId xmlns:a16="http://schemas.microsoft.com/office/drawing/2014/main" id="{D33C5FFF-88A3-1940-BC33-40AD5DF4C9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8EB0E0-6A27-C241-9711-51E17A252EBD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DCD9F8-161F-D040-9D08-B74DDE393BD1}"/>
              </a:ext>
            </a:extLst>
          </p:cNvPr>
          <p:cNvSpPr txBox="1"/>
          <p:nvPr/>
        </p:nvSpPr>
        <p:spPr>
          <a:xfrm>
            <a:off x="396626" y="774980"/>
            <a:ext cx="4607422" cy="21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GB" sz="28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Impact of </a:t>
            </a:r>
          </a:p>
          <a:p>
            <a:pPr lvl="0">
              <a:lnSpc>
                <a:spcPts val="3500"/>
              </a:lnSpc>
            </a:pPr>
            <a:r>
              <a:rPr lang="en-GB" sz="28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Communication </a:t>
            </a:r>
          </a:p>
          <a:p>
            <a:pPr lvl="0">
              <a:lnSpc>
                <a:spcPts val="3500"/>
              </a:lnSpc>
            </a:pPr>
            <a:r>
              <a:rPr lang="en-GB" sz="2800" b="1" dirty="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and Strategic Engagements 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137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6" name="Title 21"/>
          <p:cNvSpPr txBox="1">
            <a:spLocks/>
          </p:cNvSpPr>
          <p:nvPr/>
        </p:nvSpPr>
        <p:spPr bwMode="auto">
          <a:xfrm>
            <a:off x="5796136" y="238958"/>
            <a:ext cx="3816424" cy="105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Implementation </a:t>
            </a:r>
          </a:p>
          <a:p>
            <a:pPr>
              <a:lnSpc>
                <a:spcPts val="3500"/>
              </a:lnSpc>
            </a:pP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of the WOSM</a:t>
            </a:r>
          </a:p>
          <a:p>
            <a:pPr>
              <a:lnSpc>
                <a:spcPts val="3500"/>
              </a:lnSpc>
            </a:pP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CSE Strategy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70734901"/>
              </p:ext>
            </p:extLst>
          </p:nvPr>
        </p:nvGraphicFramePr>
        <p:xfrm>
          <a:off x="-846348" y="238958"/>
          <a:ext cx="7488832" cy="4538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 descr="SCT_Logo_EN_rgb_co.png">
            <a:extLst>
              <a:ext uri="{FF2B5EF4-FFF2-40B4-BE49-F238E27FC236}">
                <a16:creationId xmlns:a16="http://schemas.microsoft.com/office/drawing/2014/main" id="{2CE8D72A-1645-A044-99E7-23FAEE7580B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60D8E2-CD6C-3444-AAE5-4DF04EEAC24A}"/>
              </a:ext>
            </a:extLst>
          </p:cNvPr>
          <p:cNvSpPr/>
          <p:nvPr/>
        </p:nvSpPr>
        <p:spPr>
          <a:xfrm>
            <a:off x="88627" y="145941"/>
            <a:ext cx="1459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0350" cy="51435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4877186" y="1419622"/>
            <a:ext cx="243813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8627" y="145941"/>
            <a:ext cx="14590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COMMUNICATIONS Thematic Team</a:t>
            </a:r>
            <a:br>
              <a:rPr lang="en-GB" sz="9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900" dirty="0"/>
          </a:p>
        </p:txBody>
      </p:sp>
      <p:pic>
        <p:nvPicPr>
          <p:cNvPr id="7" name="Picture 81">
            <a:extLst>
              <a:ext uri="{FF2B5EF4-FFF2-40B4-BE49-F238E27FC236}">
                <a16:creationId xmlns:a16="http://schemas.microsoft.com/office/drawing/2014/main" id="{40BB358E-FD84-8045-B525-6207858D4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7002" y="79850"/>
            <a:ext cx="5305278" cy="52282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1">
            <a:extLst>
              <a:ext uri="{FF2B5EF4-FFF2-40B4-BE49-F238E27FC236}">
                <a16:creationId xmlns:a16="http://schemas.microsoft.com/office/drawing/2014/main" id="{52B63A04-4C01-DA40-B544-9A86C3B62116}"/>
              </a:ext>
            </a:extLst>
          </p:cNvPr>
          <p:cNvSpPr txBox="1">
            <a:spLocks/>
          </p:cNvSpPr>
          <p:nvPr/>
        </p:nvSpPr>
        <p:spPr bwMode="auto">
          <a:xfrm>
            <a:off x="5796136" y="413350"/>
            <a:ext cx="3816424" cy="105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500"/>
              </a:lnSpc>
            </a:pP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Operating </a:t>
            </a:r>
          </a:p>
          <a:p>
            <a:pPr>
              <a:lnSpc>
                <a:spcPts val="3500"/>
              </a:lnSpc>
            </a:pPr>
            <a:r>
              <a:rPr lang="en-GB" sz="32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Areas</a:t>
            </a:r>
          </a:p>
          <a:p>
            <a:endParaRPr lang="en-GB" sz="3200" dirty="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0" name="Picture 9" descr="SCT_Logo_EN_rgb_co.png">
            <a:extLst>
              <a:ext uri="{FF2B5EF4-FFF2-40B4-BE49-F238E27FC236}">
                <a16:creationId xmlns:a16="http://schemas.microsoft.com/office/drawing/2014/main" id="{A7C41F32-F58E-4640-AD9C-784221D78B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950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8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9805</TotalTime>
  <Words>629</Words>
  <Application>Microsoft Macintosh PowerPoint</Application>
  <PresentationFormat>On-screen Show (16:9)</PresentationFormat>
  <Paragraphs>198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Futura Book</vt:lpstr>
      <vt:lpstr>Helvetica</vt:lpstr>
      <vt:lpstr>Helvetica Neue</vt:lpstr>
      <vt:lpstr>Helvetica Neue Medium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World Scout Bureau</Company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Victor Ortega</dc:creator>
  <cp:keywords/>
  <dc:description/>
  <cp:lastModifiedBy>George Michel Botros</cp:lastModifiedBy>
  <cp:revision>789</cp:revision>
  <cp:lastPrinted>2015-03-20T10:08:04Z</cp:lastPrinted>
  <dcterms:created xsi:type="dcterms:W3CDTF">2013-07-17T12:06:46Z</dcterms:created>
  <dcterms:modified xsi:type="dcterms:W3CDTF">2018-06-09T05:21:32Z</dcterms:modified>
  <cp:category/>
</cp:coreProperties>
</file>